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7" r:id="rId4"/>
    <p:sldId id="259" r:id="rId5"/>
    <p:sldId id="260" r:id="rId6"/>
    <p:sldId id="261" r:id="rId7"/>
    <p:sldId id="266"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59" d="100"/>
          <a:sy n="159" d="100"/>
        </p:scale>
        <p:origin x="2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580D8-D330-463B-827B-DB45F49902C0}" type="datetimeFigureOut">
              <a:rPr lang="en-GB" smtClean="0"/>
              <a:t>31/07/2024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CFD1B-A5AE-4A48-A828-70320C579B35}" type="slidenum">
              <a:rPr lang="en-GB" smtClean="0"/>
              <a:t>‹#›</a:t>
            </a:fld>
            <a:endParaRPr lang="en-GB"/>
          </a:p>
        </p:txBody>
      </p:sp>
    </p:spTree>
    <p:extLst>
      <p:ext uri="{BB962C8B-B14F-4D97-AF65-F5344CB8AC3E}">
        <p14:creationId xmlns:p14="http://schemas.microsoft.com/office/powerpoint/2010/main" val="198755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7151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331329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72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59331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110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417222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417276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8941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170766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55288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38E6C-F13B-4926-AF0E-87B5CF7A1E58}"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372398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F38E6C-F13B-4926-AF0E-87B5CF7A1E58}"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68570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F38E6C-F13B-4926-AF0E-87B5CF7A1E58}"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69836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38E6C-F13B-4926-AF0E-87B5CF7A1E58}"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86387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F38E6C-F13B-4926-AF0E-87B5CF7A1E58}"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4817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38E6C-F13B-4926-AF0E-87B5CF7A1E58}"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94885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F38E6C-F13B-4926-AF0E-87B5CF7A1E58}" type="datetimeFigureOut">
              <a:rPr lang="en-GB" smtClean="0"/>
              <a:t>31/07/2024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3BD3C8-43D4-4642-BC4F-04635591CA1A}" type="slidenum">
              <a:rPr lang="en-GB" smtClean="0"/>
              <a:t>‹#›</a:t>
            </a:fld>
            <a:endParaRPr lang="en-GB"/>
          </a:p>
        </p:txBody>
      </p:sp>
    </p:spTree>
    <p:extLst>
      <p:ext uri="{BB962C8B-B14F-4D97-AF65-F5344CB8AC3E}">
        <p14:creationId xmlns:p14="http://schemas.microsoft.com/office/powerpoint/2010/main" val="3083444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europarl.europa.eu/RegData/etudes/ATAG/2020/656296/EPRS_ATA(2020)656296_EN.pdf" TargetMode="External"/><Relationship Id="rId7" Type="http://schemas.openxmlformats.org/officeDocument/2006/relationships/image" Target="../media/image2.jpeg"/><Relationship Id="rId2" Type="http://schemas.openxmlformats.org/officeDocument/2006/relationships/hyperlink" Target="https://www.europarl.europa.eu/RegData/etudes/BRIE/2019/633143/EPRS_BRI(2019)633143_EN.pdf" TargetMode="Externa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hyperlink" Target="https://www.europarl.europa.eu/news/en/headlines/priorities/climate-change/20191129STO67756/emissions-from-planes-and-ships-facts-and-figures-infographic" TargetMode="External"/><Relationship Id="rId4" Type="http://schemas.openxmlformats.org/officeDocument/2006/relationships/hyperlink" Target="https://www.eea.europa.eu/themes/waste/resource-efficiency/textiles-in-europe-s-circular-econom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rap.org.uk/resources/guide/textiles/sustainable-clothing-action-plan" TargetMode="External"/><Relationship Id="rId2" Type="http://schemas.openxmlformats.org/officeDocument/2006/relationships/hyperlink" Target="https://wrap.org.uk/resources/report/valuing-our-clothes-cost-uk-fash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C230-8FBB-2BCE-DC2F-F7F0F1A4F86F}"/>
              </a:ext>
            </a:extLst>
          </p:cNvPr>
          <p:cNvSpPr>
            <a:spLocks noGrp="1"/>
          </p:cNvSpPr>
          <p:nvPr>
            <p:ph type="ctrTitle"/>
          </p:nvPr>
        </p:nvSpPr>
        <p:spPr>
          <a:xfrm>
            <a:off x="1507067" y="115197"/>
            <a:ext cx="7766936" cy="1646302"/>
          </a:xfrm>
        </p:spPr>
        <p:txBody>
          <a:bodyPr/>
          <a:lstStyle/>
          <a:p>
            <a:pPr algn="ctr"/>
            <a:r>
              <a:rPr lang="en-US" dirty="0"/>
              <a:t>Astra Recycling Ltd	</a:t>
            </a:r>
            <a:endParaRPr lang="en-GB" dirty="0"/>
          </a:p>
        </p:txBody>
      </p:sp>
      <p:sp>
        <p:nvSpPr>
          <p:cNvPr id="3" name="Subtitle 2">
            <a:extLst>
              <a:ext uri="{FF2B5EF4-FFF2-40B4-BE49-F238E27FC236}">
                <a16:creationId xmlns:a16="http://schemas.microsoft.com/office/drawing/2014/main" id="{7AC0533D-9C30-DD29-902D-9B4FD562F5DF}"/>
              </a:ext>
            </a:extLst>
          </p:cNvPr>
          <p:cNvSpPr>
            <a:spLocks noGrp="1"/>
          </p:cNvSpPr>
          <p:nvPr>
            <p:ph type="subTitle" idx="1"/>
          </p:nvPr>
        </p:nvSpPr>
        <p:spPr>
          <a:xfrm>
            <a:off x="1507067" y="2575783"/>
            <a:ext cx="7766936" cy="1420264"/>
          </a:xfrm>
        </p:spPr>
        <p:txBody>
          <a:bodyPr/>
          <a:lstStyle/>
          <a:p>
            <a:pPr algn="ctr"/>
            <a:r>
              <a:rPr lang="en-US" sz="4000" b="1" dirty="0">
                <a:solidFill>
                  <a:schemeClr val="tx1"/>
                </a:solidFill>
              </a:rPr>
              <a:t>An introduction to textile recycling in 2024</a:t>
            </a:r>
          </a:p>
          <a:p>
            <a:pPr algn="ctr"/>
            <a:endParaRPr lang="en-US" dirty="0">
              <a:solidFill>
                <a:schemeClr val="tx1"/>
              </a:solidFill>
            </a:endParaRPr>
          </a:p>
          <a:p>
            <a:pPr algn="l"/>
            <a:endParaRPr lang="en-GB" dirty="0"/>
          </a:p>
        </p:txBody>
      </p:sp>
      <p:pic>
        <p:nvPicPr>
          <p:cNvPr id="5" name="Picture 4">
            <a:extLst>
              <a:ext uri="{FF2B5EF4-FFF2-40B4-BE49-F238E27FC236}">
                <a16:creationId xmlns:a16="http://schemas.microsoft.com/office/drawing/2014/main" id="{1815DCED-B79E-1EAF-A9D3-CDB47BAE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Tree>
    <p:extLst>
      <p:ext uri="{BB962C8B-B14F-4D97-AF65-F5344CB8AC3E}">
        <p14:creationId xmlns:p14="http://schemas.microsoft.com/office/powerpoint/2010/main" val="191049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81292-F4BD-E196-DE15-311596E2703E}"/>
              </a:ext>
            </a:extLst>
          </p:cNvPr>
          <p:cNvSpPr>
            <a:spLocks noGrp="1"/>
          </p:cNvSpPr>
          <p:nvPr>
            <p:ph idx="1"/>
          </p:nvPr>
        </p:nvSpPr>
        <p:spPr>
          <a:xfrm>
            <a:off x="677334" y="1568846"/>
            <a:ext cx="8596668" cy="969565"/>
          </a:xfrm>
        </p:spPr>
        <p:txBody>
          <a:bodyPr/>
          <a:lstStyle/>
          <a:p>
            <a:r>
              <a:rPr lang="en-US" dirty="0"/>
              <a:t>Thank you for your interest I am here to answer any questions you may have.  Please either contact me on 02392177360 or at charley.francis@astrarecycling.co.uk</a:t>
            </a:r>
          </a:p>
          <a:p>
            <a:endParaRPr lang="en-US" dirty="0"/>
          </a:p>
          <a:p>
            <a:endParaRPr lang="en-GB" dirty="0"/>
          </a:p>
        </p:txBody>
      </p:sp>
      <p:sp>
        <p:nvSpPr>
          <p:cNvPr id="4" name="Title 1">
            <a:extLst>
              <a:ext uri="{FF2B5EF4-FFF2-40B4-BE49-F238E27FC236}">
                <a16:creationId xmlns:a16="http://schemas.microsoft.com/office/drawing/2014/main" id="{CE1F4720-4A87-281C-22C8-9D1F1C4EFC84}"/>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6" name="TextBox 5">
            <a:extLst>
              <a:ext uri="{FF2B5EF4-FFF2-40B4-BE49-F238E27FC236}">
                <a16:creationId xmlns:a16="http://schemas.microsoft.com/office/drawing/2014/main" id="{3E99238F-C186-B0C2-4B79-801E8CA64FA0}"/>
              </a:ext>
            </a:extLst>
          </p:cNvPr>
          <p:cNvSpPr txBox="1"/>
          <p:nvPr/>
        </p:nvSpPr>
        <p:spPr>
          <a:xfrm>
            <a:off x="794260" y="896951"/>
            <a:ext cx="8349740" cy="369332"/>
          </a:xfrm>
          <a:prstGeom prst="rect">
            <a:avLst/>
          </a:prstGeom>
          <a:noFill/>
        </p:spPr>
        <p:txBody>
          <a:bodyPr wrap="square" rtlCol="0">
            <a:spAutoFit/>
          </a:bodyPr>
          <a:lstStyle/>
          <a:p>
            <a:pPr algn="ctr"/>
            <a:endParaRPr lang="en-US" b="1" dirty="0"/>
          </a:p>
        </p:txBody>
      </p:sp>
      <p:pic>
        <p:nvPicPr>
          <p:cNvPr id="2052" name="Picture 4" descr="London Recycles | How are textiles recycled?">
            <a:extLst>
              <a:ext uri="{FF2B5EF4-FFF2-40B4-BE49-F238E27FC236}">
                <a16:creationId xmlns:a16="http://schemas.microsoft.com/office/drawing/2014/main" id="{0C0945DC-BDEF-0320-7B15-FB381D04B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19" y="296307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xtiles Recycling – European Textile Group">
            <a:extLst>
              <a:ext uri="{FF2B5EF4-FFF2-40B4-BE49-F238E27FC236}">
                <a16:creationId xmlns:a16="http://schemas.microsoft.com/office/drawing/2014/main" id="{3D2AF5A3-B0ED-314D-7699-714D5EE4E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255" y="2963079"/>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 Textile Recycling Association">
            <a:extLst>
              <a:ext uri="{FF2B5EF4-FFF2-40B4-BE49-F238E27FC236}">
                <a16:creationId xmlns:a16="http://schemas.microsoft.com/office/drawing/2014/main" id="{ACB2402F-767B-09B4-AAEA-530F664E6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402" y="2717404"/>
            <a:ext cx="25146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6E15-4436-2CE3-5BE7-B1A7B5033754}"/>
              </a:ext>
            </a:extLst>
          </p:cNvPr>
          <p:cNvSpPr>
            <a:spLocks noGrp="1"/>
          </p:cNvSpPr>
          <p:nvPr>
            <p:ph type="title"/>
          </p:nvPr>
        </p:nvSpPr>
        <p:spPr>
          <a:xfrm>
            <a:off x="677334" y="609600"/>
            <a:ext cx="8596668" cy="711942"/>
          </a:xfrm>
        </p:spPr>
        <p:txBody>
          <a:bodyPr/>
          <a:lstStyle/>
          <a:p>
            <a:pPr algn="ctr"/>
            <a:r>
              <a:rPr lang="en-US" dirty="0"/>
              <a:t>Astra Recycling Ltd	</a:t>
            </a:r>
            <a:endParaRPr lang="en-GB" dirty="0"/>
          </a:p>
        </p:txBody>
      </p:sp>
      <p:sp>
        <p:nvSpPr>
          <p:cNvPr id="3" name="Text Placeholder 2">
            <a:extLst>
              <a:ext uri="{FF2B5EF4-FFF2-40B4-BE49-F238E27FC236}">
                <a16:creationId xmlns:a16="http://schemas.microsoft.com/office/drawing/2014/main" id="{92B8DE6A-D6D6-4A68-110C-396979F54637}"/>
              </a:ext>
            </a:extLst>
          </p:cNvPr>
          <p:cNvSpPr>
            <a:spLocks noGrp="1"/>
          </p:cNvSpPr>
          <p:nvPr>
            <p:ph type="body" idx="1"/>
          </p:nvPr>
        </p:nvSpPr>
        <p:spPr>
          <a:xfrm>
            <a:off x="1271490" y="1456791"/>
            <a:ext cx="7068946" cy="576262"/>
          </a:xfrm>
        </p:spPr>
        <p:txBody>
          <a:bodyPr/>
          <a:lstStyle/>
          <a:p>
            <a:pPr algn="ctr"/>
            <a:r>
              <a:rPr lang="en-US" dirty="0"/>
              <a:t>The hard facts about fashion.</a:t>
            </a:r>
            <a:endParaRPr lang="en-GB" dirty="0"/>
          </a:p>
        </p:txBody>
      </p:sp>
      <p:sp>
        <p:nvSpPr>
          <p:cNvPr id="4" name="Content Placeholder 3">
            <a:extLst>
              <a:ext uri="{FF2B5EF4-FFF2-40B4-BE49-F238E27FC236}">
                <a16:creationId xmlns:a16="http://schemas.microsoft.com/office/drawing/2014/main" id="{13D9F5E2-C0B0-C11C-3679-192CC6AEC9B0}"/>
              </a:ext>
            </a:extLst>
          </p:cNvPr>
          <p:cNvSpPr>
            <a:spLocks noGrp="1"/>
          </p:cNvSpPr>
          <p:nvPr>
            <p:ph sz="half" idx="2"/>
          </p:nvPr>
        </p:nvSpPr>
        <p:spPr>
          <a:xfrm>
            <a:off x="675745" y="2009011"/>
            <a:ext cx="4185623" cy="4471882"/>
          </a:xfrm>
        </p:spPr>
        <p:txBody>
          <a:bodyPr>
            <a:normAutofit fontScale="85000" lnSpcReduction="10000"/>
          </a:bodyPr>
          <a:lstStyle/>
          <a:p>
            <a:pPr marL="342900" lvl="0" indent="-342900">
              <a:lnSpc>
                <a:spcPct val="104000"/>
              </a:lnSpc>
              <a:buFont typeface="Wingdings" panose="05000000000000000000" pitchFamily="2" charset="2"/>
              <a:buChar char=""/>
            </a:pP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It takes a lot of water to produce textile, plus land to grow cotton and other fibres. It is estimated that the global textile and clothing industry used </a:t>
            </a:r>
            <a:r>
              <a:rPr lang="en-GB" sz="1800" u="none" strike="noStrike"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hlinkClick r:id="rId2"/>
              </a:rPr>
              <a:t>79 billion cubic metres of water</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 2021, while the needs of the EU's whole economy amounted to </a:t>
            </a:r>
            <a:r>
              <a:rPr lang="en-GB" kern="150" dirty="0">
                <a:solidFill>
                  <a:srgbClr val="000000"/>
                </a:solidFill>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rPr>
              <a:t>266 billion cubic metres in 2022</a:t>
            </a:r>
          </a:p>
          <a:p>
            <a:pPr marL="342900" lvl="0" indent="-342900">
              <a:lnSpc>
                <a:spcPct val="104000"/>
              </a:lnSpc>
              <a:buFont typeface="Wingdings" panose="05000000000000000000" pitchFamily="2" charset="2"/>
              <a:buChar char=""/>
            </a:pPr>
            <a:endParaRPr lang="en-GB" sz="1800"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endParaRPr>
          </a:p>
          <a:p>
            <a:pPr>
              <a:lnSpc>
                <a:spcPct val="104000"/>
              </a:lnSpc>
              <a:buFont typeface="Wingdings" panose="05000000000000000000" pitchFamily="2" charset="2"/>
              <a:buChar char=""/>
            </a:pP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To make a single cotton t-shirt, </a:t>
            </a:r>
            <a:r>
              <a:rPr lang="en-GB" sz="1800" u="none" strike="noStrike"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hlinkClick r:id="rId3"/>
              </a:rPr>
              <a:t>2,700 litres of fresh water are required</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according to estimates, enough to meet one person’s drinking needs for 2.5 years</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
            </a:pPr>
            <a:r>
              <a:rPr lang="en-GB" sz="1800" kern="0" dirty="0">
                <a:effectLst/>
                <a:latin typeface="Calibri Light" panose="020F0302020204030204" pitchFamily="34" charset="0"/>
                <a:ea typeface="Times New Roman" panose="02020603050405020304" pitchFamily="18" charset="0"/>
              </a:rPr>
              <a:t>Textile production is estimated to be responsible for about 20% of global clean water pollution from dyeing and finishing products</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pPr marL="457200">
              <a:lnSpc>
                <a:spcPct val="104000"/>
              </a:lnSpc>
              <a:spcAft>
                <a:spcPts val="800"/>
              </a:spcAft>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Content Placeholder 5">
            <a:extLst>
              <a:ext uri="{FF2B5EF4-FFF2-40B4-BE49-F238E27FC236}">
                <a16:creationId xmlns:a16="http://schemas.microsoft.com/office/drawing/2014/main" id="{1522E528-885F-6625-51E7-AE2A08AF23FF}"/>
              </a:ext>
            </a:extLst>
          </p:cNvPr>
          <p:cNvSpPr>
            <a:spLocks noGrp="1"/>
          </p:cNvSpPr>
          <p:nvPr>
            <p:ph sz="quarter" idx="4"/>
          </p:nvPr>
        </p:nvSpPr>
        <p:spPr>
          <a:xfrm>
            <a:off x="5088384" y="2009012"/>
            <a:ext cx="4185617" cy="4239388"/>
          </a:xfrm>
        </p:spPr>
        <p:txBody>
          <a:bodyPr>
            <a:normAutofit fontScale="85000" lnSpcReduction="10000"/>
          </a:bodyPr>
          <a:lstStyle/>
          <a:p>
            <a:r>
              <a:rPr lang="en-GB" sz="1800" u="none" strike="noStrike" kern="0" dirty="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According to the European Environment Agency</a:t>
            </a:r>
            <a:r>
              <a:rPr lang="en-GB" sz="1800" kern="0" dirty="0">
                <a:effectLst/>
                <a:latin typeface="Calibri Light" panose="020F0302020204030204" pitchFamily="34" charset="0"/>
                <a:ea typeface="Times New Roman" panose="02020603050405020304" pitchFamily="18" charset="0"/>
                <a:cs typeface="Times New Roman" panose="02020603050405020304" pitchFamily="18" charset="0"/>
              </a:rPr>
              <a:t>, textile purchases in the EU generate about 654 kg of CO2 emissions per person.</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350,000 tonnes</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that’s around </a:t>
            </a:r>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£140 million</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worth of used but still wearable clothing goes to landfill</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 the UK every year.</a:t>
            </a:r>
          </a:p>
          <a:p>
            <a:r>
              <a:rPr lang="en-GB" sz="180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is estimated that the fashion industry is responsible for 10% of global carbon emissions – more than </a:t>
            </a:r>
            <a:r>
              <a:rPr lang="en-GB" sz="1800" u="none" strike="noStrike"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international flights and maritime shipping</a:t>
            </a:r>
            <a:r>
              <a:rPr lang="en-GB" sz="180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combined.</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E3BF33-01B8-23BF-8D1B-47B7D5765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1028" name="Picture 4" descr="Argentina Art Print featuring the photograph Planet earth on white - America by Johan Swanepoel">
            <a:extLst>
              <a:ext uri="{FF2B5EF4-FFF2-40B4-BE49-F238E27FC236}">
                <a16:creationId xmlns:a16="http://schemas.microsoft.com/office/drawing/2014/main" id="{ED003B29-8530-4D17-8562-EF1941380C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3128" y="4539671"/>
            <a:ext cx="1743613" cy="1941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6C65CD0-7F24-6045-F0E0-CE9E164A6E72}"/>
              </a:ext>
            </a:extLst>
          </p:cNvPr>
          <p:cNvPicPr>
            <a:picLocks noChangeAspect="1"/>
          </p:cNvPicPr>
          <p:nvPr/>
        </p:nvPicPr>
        <p:blipFill>
          <a:blip r:embed="rId8"/>
          <a:stretch>
            <a:fillRect/>
          </a:stretch>
        </p:blipFill>
        <p:spPr>
          <a:xfrm>
            <a:off x="6831998" y="4512128"/>
            <a:ext cx="1508438" cy="754219"/>
          </a:xfrm>
          <a:prstGeom prst="rect">
            <a:avLst/>
          </a:prstGeom>
        </p:spPr>
      </p:pic>
    </p:spTree>
    <p:extLst>
      <p:ext uri="{BB962C8B-B14F-4D97-AF65-F5344CB8AC3E}">
        <p14:creationId xmlns:p14="http://schemas.microsoft.com/office/powerpoint/2010/main" val="52776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B45-37CD-A8E0-B0C7-421D6ABEF623}"/>
              </a:ext>
            </a:extLst>
          </p:cNvPr>
          <p:cNvSpPr>
            <a:spLocks noGrp="1"/>
          </p:cNvSpPr>
          <p:nvPr>
            <p:ph type="title"/>
          </p:nvPr>
        </p:nvSpPr>
        <p:spPr>
          <a:xfrm>
            <a:off x="677334" y="471547"/>
            <a:ext cx="8596668" cy="691918"/>
          </a:xfrm>
        </p:spPr>
        <p:txBody>
          <a:bodyPr/>
          <a:lstStyle/>
          <a:p>
            <a:pPr algn="ctr"/>
            <a:r>
              <a:rPr lang="en-US" dirty="0"/>
              <a:t>Astra Recycling Ltd</a:t>
            </a:r>
            <a:endParaRPr lang="en-GB" dirty="0"/>
          </a:p>
        </p:txBody>
      </p:sp>
      <p:sp>
        <p:nvSpPr>
          <p:cNvPr id="3" name="Content Placeholder 2">
            <a:extLst>
              <a:ext uri="{FF2B5EF4-FFF2-40B4-BE49-F238E27FC236}">
                <a16:creationId xmlns:a16="http://schemas.microsoft.com/office/drawing/2014/main" id="{A56503A5-4086-A89A-7416-FDCB727081C1}"/>
              </a:ext>
            </a:extLst>
          </p:cNvPr>
          <p:cNvSpPr>
            <a:spLocks noGrp="1"/>
          </p:cNvSpPr>
          <p:nvPr>
            <p:ph idx="1"/>
          </p:nvPr>
        </p:nvSpPr>
        <p:spPr>
          <a:xfrm>
            <a:off x="677334" y="2160589"/>
            <a:ext cx="8596668" cy="4273583"/>
          </a:xfrm>
        </p:spPr>
        <p:txBody>
          <a:bodyPr>
            <a:normAutofit lnSpcReduction="10000"/>
          </a:bodyPr>
          <a:lstStyle/>
          <a:p>
            <a:r>
              <a:rPr lang="en-US" dirty="0"/>
              <a:t>90% of all textiles can be recycled.</a:t>
            </a:r>
          </a:p>
          <a:p>
            <a:r>
              <a:rPr lang="en-US" dirty="0"/>
              <a:t>Larger companies are beginning to change their behaviors </a:t>
            </a:r>
          </a:p>
          <a:p>
            <a:r>
              <a:rPr lang="en-US" dirty="0"/>
              <a:t>The public are becoming more aware of textile waste.</a:t>
            </a:r>
          </a:p>
          <a:p>
            <a:r>
              <a:rPr lang="en-US" dirty="0"/>
              <a:t>Retailers are under more scrutiny.</a:t>
            </a:r>
          </a:p>
          <a:p>
            <a:r>
              <a:rPr lang="en-GB" b="0" i="0" dirty="0">
                <a:solidFill>
                  <a:srgbClr val="000000"/>
                </a:solidFill>
                <a:effectLst/>
                <a:latin typeface="open sans" panose="020B0606030504020204" pitchFamily="34" charset="0"/>
              </a:rPr>
              <a:t>WRAP is a climate action NGO working around the globe to tackle the causes of the climate crisis and give the planet a sustainable future. They were established in the UK in 2000; we now work in 40+ countries.</a:t>
            </a:r>
            <a:endParaRPr lang="en-US" dirty="0"/>
          </a:p>
          <a:p>
            <a:r>
              <a:rPr lang="en-GB" b="0" i="0" dirty="0">
                <a:solidFill>
                  <a:srgbClr val="323232"/>
                </a:solidFill>
                <a:effectLst/>
                <a:latin typeface="open sans" panose="020B0606030504020204" pitchFamily="34" charset="0"/>
              </a:rPr>
              <a:t>WRAP's ‘Love Your Clothes’ campaign aimed to raise awareness of the </a:t>
            </a:r>
            <a:r>
              <a:rPr lang="en-GB" b="0" i="0" u="sng" dirty="0">
                <a:effectLst/>
                <a:latin typeface="open sans" panose="020B0606030504020204" pitchFamily="34" charset="0"/>
                <a:hlinkClick r:id="rId2" tooltip="Valuing our clothes: The cost of UK fashion"/>
              </a:rPr>
              <a:t>value of clothes</a:t>
            </a:r>
            <a:r>
              <a:rPr lang="en-GB" b="0" i="0" dirty="0">
                <a:solidFill>
                  <a:srgbClr val="323232"/>
                </a:solidFill>
                <a:effectLst/>
                <a:latin typeface="open sans" panose="020B0606030504020204" pitchFamily="34" charset="0"/>
              </a:rPr>
              <a:t> and encourage people to make the most of the clothes they already have. The campaign was developed as part of the </a:t>
            </a:r>
            <a:r>
              <a:rPr lang="en-GB" b="0" i="0" u="sng" dirty="0">
                <a:effectLst/>
                <a:latin typeface="open sans" panose="020B0606030504020204" pitchFamily="34" charset="0"/>
                <a:hlinkClick r:id="rId3" tooltip="Sustainable Clothing Action Plan"/>
              </a:rPr>
              <a:t>Sustainable Clothing Action Plan</a:t>
            </a:r>
            <a:r>
              <a:rPr lang="en-GB" b="0" i="0" dirty="0">
                <a:solidFill>
                  <a:srgbClr val="323232"/>
                </a:solidFill>
                <a:effectLst/>
                <a:latin typeface="open sans" panose="020B0606030504020204" pitchFamily="34" charset="0"/>
              </a:rPr>
              <a:t>.</a:t>
            </a:r>
            <a:r>
              <a:rPr lang="en-US" dirty="0"/>
              <a:t>.</a:t>
            </a:r>
          </a:p>
          <a:p>
            <a:r>
              <a:rPr lang="en-US" dirty="0"/>
              <a:t>Textile Recycling companies such as Astra Recycling can responsibly dispose of unwanted textiles. </a:t>
            </a:r>
          </a:p>
          <a:p>
            <a:endParaRPr lang="en-GB" dirty="0"/>
          </a:p>
        </p:txBody>
      </p:sp>
      <p:pic>
        <p:nvPicPr>
          <p:cNvPr id="4" name="Picture 3">
            <a:extLst>
              <a:ext uri="{FF2B5EF4-FFF2-40B4-BE49-F238E27FC236}">
                <a16:creationId xmlns:a16="http://schemas.microsoft.com/office/drawing/2014/main" id="{423E41E9-1C5C-2C8A-3734-55AEDC5D4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6" name="TextBox 5">
            <a:extLst>
              <a:ext uri="{FF2B5EF4-FFF2-40B4-BE49-F238E27FC236}">
                <a16:creationId xmlns:a16="http://schemas.microsoft.com/office/drawing/2014/main" id="{FFCC357A-48E7-1A67-86B9-0AAF3EA6EE1C}"/>
              </a:ext>
            </a:extLst>
          </p:cNvPr>
          <p:cNvSpPr txBox="1"/>
          <p:nvPr/>
        </p:nvSpPr>
        <p:spPr>
          <a:xfrm>
            <a:off x="881028" y="1359528"/>
            <a:ext cx="7949273" cy="369332"/>
          </a:xfrm>
          <a:prstGeom prst="rect">
            <a:avLst/>
          </a:prstGeom>
          <a:noFill/>
        </p:spPr>
        <p:txBody>
          <a:bodyPr wrap="square" rtlCol="0">
            <a:spAutoFit/>
          </a:bodyPr>
          <a:lstStyle/>
          <a:p>
            <a:pPr algn="ctr"/>
            <a:r>
              <a:rPr lang="en-US" b="1" dirty="0"/>
              <a:t>The Good News:</a:t>
            </a:r>
          </a:p>
        </p:txBody>
      </p:sp>
    </p:spTree>
    <p:extLst>
      <p:ext uri="{BB962C8B-B14F-4D97-AF65-F5344CB8AC3E}">
        <p14:creationId xmlns:p14="http://schemas.microsoft.com/office/powerpoint/2010/main" val="15561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744E-E126-6851-14AB-8BAF955C1926}"/>
              </a:ext>
            </a:extLst>
          </p:cNvPr>
          <p:cNvSpPr>
            <a:spLocks noGrp="1"/>
          </p:cNvSpPr>
          <p:nvPr>
            <p:ph type="title"/>
          </p:nvPr>
        </p:nvSpPr>
        <p:spPr>
          <a:xfrm>
            <a:off x="677334" y="426937"/>
            <a:ext cx="8596668" cy="671895"/>
          </a:xfrm>
        </p:spPr>
        <p:txBody>
          <a:bodyPr/>
          <a:lstStyle/>
          <a:p>
            <a:pPr algn="ctr"/>
            <a:r>
              <a:rPr lang="en-US" dirty="0"/>
              <a:t>Astra Recycling Ltd</a:t>
            </a:r>
            <a:endParaRPr lang="en-GB" dirty="0"/>
          </a:p>
        </p:txBody>
      </p:sp>
      <p:pic>
        <p:nvPicPr>
          <p:cNvPr id="4" name="Picture 3">
            <a:extLst>
              <a:ext uri="{FF2B5EF4-FFF2-40B4-BE49-F238E27FC236}">
                <a16:creationId xmlns:a16="http://schemas.microsoft.com/office/drawing/2014/main" id="{9BA5E212-7011-6DB4-A1E4-DCFAADD7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5" name="TextBox 4">
            <a:extLst>
              <a:ext uri="{FF2B5EF4-FFF2-40B4-BE49-F238E27FC236}">
                <a16:creationId xmlns:a16="http://schemas.microsoft.com/office/drawing/2014/main" id="{AE6A5319-8EAE-317B-7D6E-78AA5C47679B}"/>
              </a:ext>
            </a:extLst>
          </p:cNvPr>
          <p:cNvSpPr txBox="1"/>
          <p:nvPr/>
        </p:nvSpPr>
        <p:spPr>
          <a:xfrm>
            <a:off x="794260" y="1234774"/>
            <a:ext cx="8349740" cy="369332"/>
          </a:xfrm>
          <a:prstGeom prst="rect">
            <a:avLst/>
          </a:prstGeom>
          <a:noFill/>
        </p:spPr>
        <p:txBody>
          <a:bodyPr wrap="square" rtlCol="0">
            <a:spAutoFit/>
          </a:bodyPr>
          <a:lstStyle/>
          <a:p>
            <a:pPr algn="ctr"/>
            <a:r>
              <a:rPr lang="en-US" b="1" dirty="0"/>
              <a:t>Who are we?</a:t>
            </a:r>
          </a:p>
        </p:txBody>
      </p:sp>
      <p:sp>
        <p:nvSpPr>
          <p:cNvPr id="8" name="TextBox 7">
            <a:extLst>
              <a:ext uri="{FF2B5EF4-FFF2-40B4-BE49-F238E27FC236}">
                <a16:creationId xmlns:a16="http://schemas.microsoft.com/office/drawing/2014/main" id="{5BBD859E-1B87-7B8A-F349-3A5835711959}"/>
              </a:ext>
            </a:extLst>
          </p:cNvPr>
          <p:cNvSpPr txBox="1"/>
          <p:nvPr/>
        </p:nvSpPr>
        <p:spPr>
          <a:xfrm>
            <a:off x="1274618" y="1770136"/>
            <a:ext cx="8184572" cy="3638560"/>
          </a:xfrm>
          <a:prstGeom prst="rect">
            <a:avLst/>
          </a:prstGeom>
          <a:noFill/>
        </p:spPr>
        <p:txBody>
          <a:bodyPr wrap="square">
            <a:spAutoFit/>
          </a:bodyPr>
          <a:lstStyle/>
          <a:p>
            <a:pPr>
              <a:lnSpc>
                <a:spcPct val="104000"/>
              </a:lnSpc>
              <a:spcAft>
                <a:spcPts val="800"/>
              </a:spcAft>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We are a small textile recycler based in Hampshire. </a:t>
            </a:r>
            <a:endParaRPr lang="en-GB" sz="1200" kern="1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Dmitry </a:t>
            </a:r>
            <a:r>
              <a:rPr lang="en-GB" sz="1800" kern="150" dirty="0" err="1">
                <a:effectLst/>
                <a:latin typeface="Calibri Light" panose="020F0302020204030204" pitchFamily="34" charset="0"/>
                <a:ea typeface="Calibri" panose="020F0502020204030204" pitchFamily="34" charset="0"/>
                <a:cs typeface="Times New Roman" panose="02020603050405020304" pitchFamily="18" charset="0"/>
              </a:rPr>
              <a:t>Kukuruza</a:t>
            </a: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 started Astra Recycling in 2013.  Having grown up in post-soviet Ukraine, he benefited from used textiles sent from the UK when he was growing up.</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Astra started with 2 people, Dmitry running a cash for clothes business from a small warehouse in Portsmouth, selling on to one company in Ukraine and one member of staff sorting through the clothes.</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A couple of years later, Dmitry hired his first driver who was sent all over Hampshire collecting clothing from people’s homes and emptying the first textile he banks managed to get into schools.</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2018, Charley joined the business, </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Fast forward to 2024, we now support 550  sites with our textiles recycling service, </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36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78E90-0CD5-661C-9032-3A002302E01B}"/>
              </a:ext>
            </a:extLst>
          </p:cNvPr>
          <p:cNvSpPr>
            <a:spLocks noGrp="1"/>
          </p:cNvSpPr>
          <p:nvPr>
            <p:ph idx="1"/>
          </p:nvPr>
        </p:nvSpPr>
        <p:spPr>
          <a:xfrm>
            <a:off x="677334" y="1740049"/>
            <a:ext cx="8596668" cy="4301314"/>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We help churches, community centers, schools, and Scout groups and various other charities to fundraise whilst doing something positive for the environment </a:t>
            </a:r>
          </a:p>
          <a:p>
            <a:r>
              <a:rPr lang="en-US" dirty="0">
                <a:latin typeface="Calibri Light" panose="020F0302020204030204" pitchFamily="34" charset="0"/>
                <a:ea typeface="Calibri Light" panose="020F0302020204030204" pitchFamily="34" charset="0"/>
                <a:cs typeface="Calibri Light" panose="020F0302020204030204" pitchFamily="34" charset="0"/>
              </a:rPr>
              <a:t>We are proud members of the Textile Recycling Association</a:t>
            </a:r>
          </a:p>
          <a:p>
            <a:endParaRPr lang="en-GB" dirty="0"/>
          </a:p>
        </p:txBody>
      </p:sp>
      <p:pic>
        <p:nvPicPr>
          <p:cNvPr id="4" name="Picture 3">
            <a:extLst>
              <a:ext uri="{FF2B5EF4-FFF2-40B4-BE49-F238E27FC236}">
                <a16:creationId xmlns:a16="http://schemas.microsoft.com/office/drawing/2014/main" id="{9CC66AD7-B3DE-9571-9A57-E4D81212E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5" name="Title 1">
            <a:extLst>
              <a:ext uri="{FF2B5EF4-FFF2-40B4-BE49-F238E27FC236}">
                <a16:creationId xmlns:a16="http://schemas.microsoft.com/office/drawing/2014/main" id="{56B39EE7-4849-F066-175E-7C49BC6D816A}"/>
              </a:ext>
            </a:extLst>
          </p:cNvPr>
          <p:cNvSpPr txBox="1">
            <a:spLocks/>
          </p:cNvSpPr>
          <p:nvPr/>
        </p:nvSpPr>
        <p:spPr>
          <a:xfrm>
            <a:off x="677334" y="426937"/>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Astra Recycling Ltd</a:t>
            </a:r>
            <a:endParaRPr lang="en-GB" dirty="0"/>
          </a:p>
        </p:txBody>
      </p:sp>
      <p:sp>
        <p:nvSpPr>
          <p:cNvPr id="6" name="TextBox 5">
            <a:extLst>
              <a:ext uri="{FF2B5EF4-FFF2-40B4-BE49-F238E27FC236}">
                <a16:creationId xmlns:a16="http://schemas.microsoft.com/office/drawing/2014/main" id="{36A2EF86-3A77-7125-E432-143C2C679613}"/>
              </a:ext>
            </a:extLst>
          </p:cNvPr>
          <p:cNvSpPr txBox="1"/>
          <p:nvPr/>
        </p:nvSpPr>
        <p:spPr>
          <a:xfrm>
            <a:off x="794260" y="1234774"/>
            <a:ext cx="8349740" cy="369332"/>
          </a:xfrm>
          <a:prstGeom prst="rect">
            <a:avLst/>
          </a:prstGeom>
          <a:noFill/>
        </p:spPr>
        <p:txBody>
          <a:bodyPr wrap="square" rtlCol="0">
            <a:spAutoFit/>
          </a:bodyPr>
          <a:lstStyle/>
          <a:p>
            <a:pPr algn="ctr"/>
            <a:r>
              <a:rPr lang="en-US" b="1" dirty="0"/>
              <a:t>Who are we?</a:t>
            </a:r>
          </a:p>
        </p:txBody>
      </p:sp>
    </p:spTree>
    <p:extLst>
      <p:ext uri="{BB962C8B-B14F-4D97-AF65-F5344CB8AC3E}">
        <p14:creationId xmlns:p14="http://schemas.microsoft.com/office/powerpoint/2010/main" val="55953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38763-8163-17C5-2FB7-54E7EA0BD9F4}"/>
              </a:ext>
            </a:extLst>
          </p:cNvPr>
          <p:cNvSpPr>
            <a:spLocks noGrp="1"/>
          </p:cNvSpPr>
          <p:nvPr>
            <p:ph idx="1"/>
          </p:nvPr>
        </p:nvSpPr>
        <p:spPr>
          <a:xfrm>
            <a:off x="677334" y="1740048"/>
            <a:ext cx="8596668" cy="4910133"/>
          </a:xfrm>
        </p:spPr>
        <p:txBody>
          <a:bodyPr>
            <a:normAutofit/>
          </a:bodyPr>
          <a:lstStyle/>
          <a:p>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It is a free service.</a:t>
            </a:r>
          </a:p>
          <a:p>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Promotes recycling to the local community.</a:t>
            </a:r>
          </a:p>
          <a:p>
            <a:r>
              <a:rPr lang="en-GB"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 provide your site with a textile bank or regular bag collections and</a:t>
            </a:r>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pay 20p per kilo for what is collected</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p>
          <a:p>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We take Clothing (including branded Uniform), accessories (hats, scarves, gloves, handbags, belts etc), bed linen and soft toys</a:t>
            </a:r>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We empty the bank every 2 weeks and send records of collections so you can see how much the bank is raising</a:t>
            </a:r>
          </a:p>
          <a:p>
            <a:pPr>
              <a:spcAft>
                <a:spcPts val="500"/>
              </a:spcAft>
            </a:pP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textile banks are designed to go outside, they are </a:t>
            </a:r>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2.20m high, 1.15m deep and 1.15m wide</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The front opens as a door and bags removed by hand and weighed on scales in the van.  Ideally, the van needs to be able to get close the bank when collecting </a:t>
            </a:r>
          </a:p>
          <a:p>
            <a:pPr>
              <a:spcAft>
                <a:spcPts val="500"/>
              </a:spcAft>
            </a:pPr>
            <a:r>
              <a:rPr lang="en-GB" sz="1800" b="1" u="sng" dirty="0">
                <a:solidFill>
                  <a:schemeClr val="tx1"/>
                </a:solidFill>
                <a:effectLst/>
                <a:latin typeface="Calibri Light" panose="020F0302020204030204" pitchFamily="34" charset="0"/>
                <a:ea typeface="Aptos" panose="020B0004020202020204" pitchFamily="34" charset="0"/>
              </a:rPr>
              <a:t>Payments are processed quarterly via BACS transfer</a:t>
            </a:r>
            <a:r>
              <a:rPr lang="en-GB" sz="1800" dirty="0">
                <a:solidFill>
                  <a:schemeClr val="tx1"/>
                </a:solidFill>
                <a:effectLst/>
                <a:latin typeface="Calibri Light" panose="020F0302020204030204" pitchFamily="34" charset="0"/>
                <a:ea typeface="Aptos" panose="020B0004020202020204" pitchFamily="34" charset="0"/>
              </a:rPr>
              <a:t>.</a:t>
            </a:r>
            <a:endParaRPr lang="en-GB" sz="1800" dirty="0">
              <a:solidFill>
                <a:schemeClr val="tx1"/>
              </a:solidFill>
              <a:effectLst/>
              <a:latin typeface="Calibri" panose="020F0502020204030204" pitchFamily="34" charset="0"/>
              <a:ea typeface="Aptos" panose="020B0004020202020204" pitchFamily="34" charset="0"/>
            </a:endParaRPr>
          </a:p>
          <a:p>
            <a:pPr>
              <a:spcAft>
                <a:spcPts val="500"/>
              </a:spcAft>
            </a:pPr>
            <a:endPar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500"/>
              </a:spcAft>
            </a:pPr>
            <a:endParaRPr lang="en-GB" sz="1800" dirty="0">
              <a:effectLst/>
              <a:latin typeface="Calibri" panose="020F0502020204030204" pitchFamily="34" charset="0"/>
              <a:ea typeface="Aptos" panose="020B0004020202020204" pitchFamily="34" charset="0"/>
            </a:endParaRPr>
          </a:p>
          <a:p>
            <a:pPr marL="0" indent="0">
              <a:buNone/>
            </a:pPr>
            <a:endParaRPr lang="en-GB" dirty="0"/>
          </a:p>
        </p:txBody>
      </p:sp>
      <p:sp>
        <p:nvSpPr>
          <p:cNvPr id="4" name="Title 1">
            <a:extLst>
              <a:ext uri="{FF2B5EF4-FFF2-40B4-BE49-F238E27FC236}">
                <a16:creationId xmlns:a16="http://schemas.microsoft.com/office/drawing/2014/main" id="{4C161D70-A84C-4F18-C785-BFA78104AE3F}"/>
              </a:ext>
            </a:extLst>
          </p:cNvPr>
          <p:cNvSpPr txBox="1">
            <a:spLocks/>
          </p:cNvSpPr>
          <p:nvPr/>
        </p:nvSpPr>
        <p:spPr>
          <a:xfrm>
            <a:off x="670796" y="426937"/>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DCB07135-D47B-C102-ECAA-FA04CA038170}"/>
              </a:ext>
            </a:extLst>
          </p:cNvPr>
          <p:cNvSpPr txBox="1"/>
          <p:nvPr/>
        </p:nvSpPr>
        <p:spPr>
          <a:xfrm>
            <a:off x="794260" y="1128261"/>
            <a:ext cx="8349740" cy="369332"/>
          </a:xfrm>
          <a:prstGeom prst="rect">
            <a:avLst/>
          </a:prstGeom>
          <a:noFill/>
        </p:spPr>
        <p:txBody>
          <a:bodyPr wrap="square" rtlCol="0">
            <a:spAutoFit/>
          </a:bodyPr>
          <a:lstStyle/>
          <a:p>
            <a:pPr algn="ctr"/>
            <a:r>
              <a:rPr lang="en-US" b="1" dirty="0"/>
              <a:t>How it works </a:t>
            </a:r>
          </a:p>
        </p:txBody>
      </p:sp>
      <p:pic>
        <p:nvPicPr>
          <p:cNvPr id="6" name="Picture 5">
            <a:extLst>
              <a:ext uri="{FF2B5EF4-FFF2-40B4-BE49-F238E27FC236}">
                <a16:creationId xmlns:a16="http://schemas.microsoft.com/office/drawing/2014/main" id="{1AEA26B3-C7F0-395C-073F-ED8A7ED8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4098" name="Picture 2" descr="Why Small Businesses Should Recycle | Devon Contract Waste">
            <a:extLst>
              <a:ext uri="{FF2B5EF4-FFF2-40B4-BE49-F238E27FC236}">
                <a16:creationId xmlns:a16="http://schemas.microsoft.com/office/drawing/2014/main" id="{42279EB2-9DF0-5A78-D3DC-63C45EC0B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22" y="4264237"/>
            <a:ext cx="2584248" cy="183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0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980F00-BFAB-6536-5B0C-A26C9789DEF8}"/>
              </a:ext>
            </a:extLst>
          </p:cNvPr>
          <p:cNvSpPr txBox="1">
            <a:spLocks/>
          </p:cNvSpPr>
          <p:nvPr/>
        </p:nvSpPr>
        <p:spPr>
          <a:xfrm>
            <a:off x="472578" y="419700"/>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4" name="TextBox 3">
            <a:extLst>
              <a:ext uri="{FF2B5EF4-FFF2-40B4-BE49-F238E27FC236}">
                <a16:creationId xmlns:a16="http://schemas.microsoft.com/office/drawing/2014/main" id="{782284A0-54D5-FD1A-80B1-A6EB88B024B2}"/>
              </a:ext>
            </a:extLst>
          </p:cNvPr>
          <p:cNvSpPr txBox="1"/>
          <p:nvPr/>
        </p:nvSpPr>
        <p:spPr>
          <a:xfrm>
            <a:off x="3217519" y="1781250"/>
            <a:ext cx="3503221" cy="33855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Clothes donated to Astra Recycling </a:t>
            </a:r>
            <a:endParaRPr lang="en-GB" sz="1600" dirty="0"/>
          </a:p>
        </p:txBody>
      </p:sp>
      <p:sp>
        <p:nvSpPr>
          <p:cNvPr id="5" name="TextBox 4">
            <a:extLst>
              <a:ext uri="{FF2B5EF4-FFF2-40B4-BE49-F238E27FC236}">
                <a16:creationId xmlns:a16="http://schemas.microsoft.com/office/drawing/2014/main" id="{D6880A22-7564-FCDE-96DE-3C94592B0EA4}"/>
              </a:ext>
            </a:extLst>
          </p:cNvPr>
          <p:cNvSpPr txBox="1"/>
          <p:nvPr/>
        </p:nvSpPr>
        <p:spPr>
          <a:xfrm>
            <a:off x="6032665" y="2576839"/>
            <a:ext cx="3663537"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Shipped to Eastern Europe and sorted and graded</a:t>
            </a:r>
            <a:endParaRPr lang="en-GB" sz="1600" dirty="0"/>
          </a:p>
        </p:txBody>
      </p:sp>
      <p:sp>
        <p:nvSpPr>
          <p:cNvPr id="6" name="TextBox 5">
            <a:extLst>
              <a:ext uri="{FF2B5EF4-FFF2-40B4-BE49-F238E27FC236}">
                <a16:creationId xmlns:a16="http://schemas.microsoft.com/office/drawing/2014/main" id="{4A9CE9A5-02DF-4ABF-E2C9-19DC3CEC4FA7}"/>
              </a:ext>
            </a:extLst>
          </p:cNvPr>
          <p:cNvSpPr txBox="1"/>
          <p:nvPr/>
        </p:nvSpPr>
        <p:spPr>
          <a:xfrm>
            <a:off x="6096000" y="4292824"/>
            <a:ext cx="3906982" cy="830997"/>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Good quality clothing is s</a:t>
            </a:r>
            <a:r>
              <a:rPr lang="en-US" sz="1600" dirty="0">
                <a:effectLst/>
                <a:latin typeface="Calibri" panose="020F0502020204030204" pitchFamily="34" charset="0"/>
                <a:ea typeface="Calibri" panose="020F0502020204030204" pitchFamily="34" charset="0"/>
                <a:cs typeface="Times New Roman" panose="02020603050405020304" pitchFamily="18" charset="0"/>
              </a:rPr>
              <a:t>old to second hand retailers, and donated to charity shops to sell at discounted rates to general public </a:t>
            </a:r>
            <a:endParaRPr lang="en-GB" sz="1600" dirty="0"/>
          </a:p>
        </p:txBody>
      </p:sp>
      <p:sp>
        <p:nvSpPr>
          <p:cNvPr id="7" name="TextBox 6">
            <a:extLst>
              <a:ext uri="{FF2B5EF4-FFF2-40B4-BE49-F238E27FC236}">
                <a16:creationId xmlns:a16="http://schemas.microsoft.com/office/drawing/2014/main" id="{CD2B25D6-4CA5-EECA-9866-A109103F5A04}"/>
              </a:ext>
            </a:extLst>
          </p:cNvPr>
          <p:cNvSpPr txBox="1"/>
          <p:nvPr/>
        </p:nvSpPr>
        <p:spPr>
          <a:xfrm>
            <a:off x="2749138" y="5515964"/>
            <a:ext cx="4043548" cy="86177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Rags are broken down onto cleaning wipes and insulation materials/ Cotton rich rags broken down to create new clothes </a:t>
            </a:r>
            <a:endParaRPr lang="en-GB" sz="1600" dirty="0"/>
          </a:p>
        </p:txBody>
      </p:sp>
      <p:sp>
        <p:nvSpPr>
          <p:cNvPr id="8" name="TextBox 7">
            <a:extLst>
              <a:ext uri="{FF2B5EF4-FFF2-40B4-BE49-F238E27FC236}">
                <a16:creationId xmlns:a16="http://schemas.microsoft.com/office/drawing/2014/main" id="{A81A5CCB-61D7-6688-9E11-CDCCFDA8A4D9}"/>
              </a:ext>
            </a:extLst>
          </p:cNvPr>
          <p:cNvSpPr txBox="1"/>
          <p:nvPr/>
        </p:nvSpPr>
        <p:spPr>
          <a:xfrm>
            <a:off x="490291" y="4517851"/>
            <a:ext cx="2588821" cy="338554"/>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C</a:t>
            </a:r>
            <a:r>
              <a:rPr lang="en-US" sz="1600" dirty="0">
                <a:effectLst/>
                <a:latin typeface="Calibri" panose="020F0502020204030204" pitchFamily="34" charset="0"/>
                <a:ea typeface="Calibri" panose="020F0502020204030204" pitchFamily="34" charset="0"/>
                <a:cs typeface="Times New Roman" panose="02020603050405020304" pitchFamily="18" charset="0"/>
              </a:rPr>
              <a:t>lothes imported to UK </a:t>
            </a:r>
            <a:endParaRPr lang="en-GB" sz="1600" dirty="0"/>
          </a:p>
        </p:txBody>
      </p:sp>
      <p:sp>
        <p:nvSpPr>
          <p:cNvPr id="9" name="TextBox 8">
            <a:extLst>
              <a:ext uri="{FF2B5EF4-FFF2-40B4-BE49-F238E27FC236}">
                <a16:creationId xmlns:a16="http://schemas.microsoft.com/office/drawing/2014/main" id="{58E7034B-186D-C601-0228-4026D39DBB84}"/>
              </a:ext>
            </a:extLst>
          </p:cNvPr>
          <p:cNvSpPr txBox="1"/>
          <p:nvPr/>
        </p:nvSpPr>
        <p:spPr>
          <a:xfrm>
            <a:off x="649420" y="2682182"/>
            <a:ext cx="3188525" cy="33855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Purchased at retail stores</a:t>
            </a:r>
            <a:endParaRPr lang="en-GB" sz="1600" dirty="0"/>
          </a:p>
        </p:txBody>
      </p:sp>
      <p:pic>
        <p:nvPicPr>
          <p:cNvPr id="12" name="Picture 11">
            <a:extLst>
              <a:ext uri="{FF2B5EF4-FFF2-40B4-BE49-F238E27FC236}">
                <a16:creationId xmlns:a16="http://schemas.microsoft.com/office/drawing/2014/main" id="{EB2A03F1-525B-D8AE-DCEF-4BDF6260B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12461">
            <a:off x="7057585" y="1856074"/>
            <a:ext cx="532001" cy="657243"/>
          </a:xfrm>
          <a:prstGeom prst="rect">
            <a:avLst/>
          </a:prstGeom>
        </p:spPr>
      </p:pic>
      <p:pic>
        <p:nvPicPr>
          <p:cNvPr id="13" name="Picture 12">
            <a:extLst>
              <a:ext uri="{FF2B5EF4-FFF2-40B4-BE49-F238E27FC236}">
                <a16:creationId xmlns:a16="http://schemas.microsoft.com/office/drawing/2014/main" id="{998BA39C-FA5D-E923-92BD-45874B207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0303">
            <a:off x="9072510" y="3253227"/>
            <a:ext cx="568037" cy="701762"/>
          </a:xfrm>
          <a:prstGeom prst="rect">
            <a:avLst/>
          </a:prstGeom>
        </p:spPr>
      </p:pic>
      <p:pic>
        <p:nvPicPr>
          <p:cNvPr id="14" name="Picture 13">
            <a:extLst>
              <a:ext uri="{FF2B5EF4-FFF2-40B4-BE49-F238E27FC236}">
                <a16:creationId xmlns:a16="http://schemas.microsoft.com/office/drawing/2014/main" id="{1B34EE35-2895-178B-EFB8-600F97443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34626">
            <a:off x="7978001" y="5245089"/>
            <a:ext cx="568037" cy="701762"/>
          </a:xfrm>
          <a:prstGeom prst="rect">
            <a:avLst/>
          </a:prstGeom>
        </p:spPr>
      </p:pic>
      <p:pic>
        <p:nvPicPr>
          <p:cNvPr id="15" name="Picture 14">
            <a:extLst>
              <a:ext uri="{FF2B5EF4-FFF2-40B4-BE49-F238E27FC236}">
                <a16:creationId xmlns:a16="http://schemas.microsoft.com/office/drawing/2014/main" id="{45D5D3FD-31BF-1B49-3B9B-288945493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71667">
            <a:off x="1173841" y="5354898"/>
            <a:ext cx="568037" cy="701762"/>
          </a:xfrm>
          <a:prstGeom prst="rect">
            <a:avLst/>
          </a:prstGeom>
        </p:spPr>
      </p:pic>
      <p:pic>
        <p:nvPicPr>
          <p:cNvPr id="16" name="Picture 15">
            <a:extLst>
              <a:ext uri="{FF2B5EF4-FFF2-40B4-BE49-F238E27FC236}">
                <a16:creationId xmlns:a16="http://schemas.microsoft.com/office/drawing/2014/main" id="{988990BC-9A46-79C5-8CA8-E0288A870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75452">
            <a:off x="365401" y="3365679"/>
            <a:ext cx="568037" cy="701762"/>
          </a:xfrm>
          <a:prstGeom prst="rect">
            <a:avLst/>
          </a:prstGeom>
        </p:spPr>
      </p:pic>
      <p:pic>
        <p:nvPicPr>
          <p:cNvPr id="17" name="Picture 16">
            <a:extLst>
              <a:ext uri="{FF2B5EF4-FFF2-40B4-BE49-F238E27FC236}">
                <a16:creationId xmlns:a16="http://schemas.microsoft.com/office/drawing/2014/main" id="{0B85EA8E-7701-6A15-F7DA-F93DFCACB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27439" y="1806447"/>
            <a:ext cx="568037" cy="701762"/>
          </a:xfrm>
          <a:prstGeom prst="rect">
            <a:avLst/>
          </a:prstGeom>
        </p:spPr>
      </p:pic>
      <p:pic>
        <p:nvPicPr>
          <p:cNvPr id="18" name="Picture 17">
            <a:extLst>
              <a:ext uri="{FF2B5EF4-FFF2-40B4-BE49-F238E27FC236}">
                <a16:creationId xmlns:a16="http://schemas.microsoft.com/office/drawing/2014/main" id="{CAD1038E-6DBB-4F42-E95B-3E3679775D4E}"/>
              </a:ext>
            </a:extLst>
          </p:cNvPr>
          <p:cNvPicPr>
            <a:picLocks noChangeAspect="1"/>
          </p:cNvPicPr>
          <p:nvPr/>
        </p:nvPicPr>
        <p:blipFill>
          <a:blip r:embed="rId3"/>
          <a:stretch>
            <a:fillRect/>
          </a:stretch>
        </p:blipFill>
        <p:spPr>
          <a:xfrm>
            <a:off x="3572215" y="2675156"/>
            <a:ext cx="2048494" cy="2048494"/>
          </a:xfrm>
          <a:prstGeom prst="rect">
            <a:avLst/>
          </a:prstGeom>
        </p:spPr>
      </p:pic>
      <p:sp>
        <p:nvSpPr>
          <p:cNvPr id="19" name="TextBox 18">
            <a:extLst>
              <a:ext uri="{FF2B5EF4-FFF2-40B4-BE49-F238E27FC236}">
                <a16:creationId xmlns:a16="http://schemas.microsoft.com/office/drawing/2014/main" id="{1412D927-EC6A-3FBA-2C91-806E4E2D3DAB}"/>
              </a:ext>
            </a:extLst>
          </p:cNvPr>
          <p:cNvSpPr txBox="1"/>
          <p:nvPr/>
        </p:nvSpPr>
        <p:spPr>
          <a:xfrm>
            <a:off x="1926772" y="1116280"/>
            <a:ext cx="5688280" cy="702821"/>
          </a:xfrm>
          <a:prstGeom prst="rect">
            <a:avLst/>
          </a:prstGeom>
          <a:noFill/>
        </p:spPr>
        <p:txBody>
          <a:bodyPr wrap="square" rtlCol="0">
            <a:spAutoFit/>
          </a:bodyPr>
          <a:lstStyle/>
          <a:p>
            <a:pPr lvl="0" algn="ctr">
              <a:lnSpc>
                <a:spcPct val="115000"/>
              </a:lnSpc>
              <a:spcAft>
                <a:spcPts val="1000"/>
              </a:spcAft>
              <a:tabLst>
                <a:tab pos="457200" algn="l"/>
              </a:tabLst>
            </a:pPr>
            <a:r>
              <a:rPr lang="en-US" sz="1800" b="1" kern="100" dirty="0">
                <a:effectLst/>
                <a:ea typeface="Calibri" panose="020F0502020204030204" pitchFamily="34" charset="0"/>
                <a:cs typeface="Times New Roman" panose="02020603050405020304" pitchFamily="18" charset="0"/>
              </a:rPr>
              <a:t>What happens to the clothes?</a:t>
            </a:r>
            <a:r>
              <a:rPr lang="en-US" b="1" kern="100" dirty="0">
                <a:ea typeface="Calibri" panose="020F0502020204030204" pitchFamily="34" charset="0"/>
                <a:cs typeface="Times New Roman" panose="02020603050405020304" pitchFamily="18" charset="0"/>
              </a:rPr>
              <a:t> Astra Recycling is part of a circular textile economy:</a:t>
            </a:r>
            <a:endParaRPr lang="en-GB"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72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9D79-87B5-EA38-1D23-7AC05D386069}"/>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BEF4E124-34F8-D9F0-96F0-F8B374E3D84F}"/>
              </a:ext>
            </a:extLst>
          </p:cNvPr>
          <p:cNvSpPr txBox="1"/>
          <p:nvPr/>
        </p:nvSpPr>
        <p:spPr>
          <a:xfrm>
            <a:off x="794260" y="896951"/>
            <a:ext cx="8349740" cy="369332"/>
          </a:xfrm>
          <a:prstGeom prst="rect">
            <a:avLst/>
          </a:prstGeom>
          <a:noFill/>
        </p:spPr>
        <p:txBody>
          <a:bodyPr wrap="square" rtlCol="0">
            <a:spAutoFit/>
          </a:bodyPr>
          <a:lstStyle/>
          <a:p>
            <a:pPr algn="ctr"/>
            <a:r>
              <a:rPr lang="en-US" b="1" dirty="0"/>
              <a:t>Where Do We Cover?</a:t>
            </a:r>
          </a:p>
        </p:txBody>
      </p:sp>
      <p:sp>
        <p:nvSpPr>
          <p:cNvPr id="9" name="Content Placeholder 8">
            <a:extLst>
              <a:ext uri="{FF2B5EF4-FFF2-40B4-BE49-F238E27FC236}">
                <a16:creationId xmlns:a16="http://schemas.microsoft.com/office/drawing/2014/main" id="{1AA584E9-CFEB-B4C8-5BD4-ABEA16E3914D}"/>
              </a:ext>
            </a:extLst>
          </p:cNvPr>
          <p:cNvSpPr>
            <a:spLocks noGrp="1"/>
          </p:cNvSpPr>
          <p:nvPr>
            <p:ph idx="1"/>
          </p:nvPr>
        </p:nvSpPr>
        <p:spPr>
          <a:xfrm>
            <a:off x="677334" y="1266284"/>
            <a:ext cx="3330588" cy="4775080"/>
          </a:xfrm>
        </p:spPr>
        <p:txBody>
          <a:bodyPr>
            <a:normAutofit fontScale="85000" lnSpcReduction="20000"/>
          </a:bodyPr>
          <a:lstStyle/>
          <a:p>
            <a:r>
              <a:rPr lang="en-GB" sz="1600" dirty="0"/>
              <a:t>Astra Recycling offer textile banks, textile recycling and fundraising in; </a:t>
            </a:r>
          </a:p>
          <a:p>
            <a:r>
              <a:rPr lang="en-GB" sz="1600" dirty="0"/>
              <a:t>Hampshire</a:t>
            </a:r>
          </a:p>
          <a:p>
            <a:r>
              <a:rPr lang="en-GB" sz="1600" dirty="0"/>
              <a:t>Isle of Wight </a:t>
            </a:r>
          </a:p>
          <a:p>
            <a:r>
              <a:rPr lang="en-GB" sz="1600" dirty="0"/>
              <a:t>Dorset </a:t>
            </a:r>
          </a:p>
          <a:p>
            <a:r>
              <a:rPr lang="en-GB" sz="1600" dirty="0"/>
              <a:t>Wiltshire</a:t>
            </a:r>
          </a:p>
          <a:p>
            <a:r>
              <a:rPr lang="en-GB" sz="1600" dirty="0"/>
              <a:t>Berkshire</a:t>
            </a:r>
          </a:p>
          <a:p>
            <a:r>
              <a:rPr lang="en-GB" sz="1600" dirty="0"/>
              <a:t>East/West Sussex</a:t>
            </a:r>
          </a:p>
          <a:p>
            <a:r>
              <a:rPr lang="en-GB" sz="1600" dirty="0"/>
              <a:t>Surrey</a:t>
            </a:r>
          </a:p>
          <a:p>
            <a:r>
              <a:rPr lang="en-GB" sz="1600" dirty="0"/>
              <a:t>Oxfordshire</a:t>
            </a:r>
          </a:p>
          <a:p>
            <a:r>
              <a:rPr lang="en-GB" sz="1600" dirty="0"/>
              <a:t>Buckinghamshire</a:t>
            </a:r>
          </a:p>
          <a:p>
            <a:r>
              <a:rPr lang="en-GB" sz="1600" dirty="0"/>
              <a:t>Hertfordshire</a:t>
            </a:r>
          </a:p>
          <a:p>
            <a:r>
              <a:rPr lang="en-GB" sz="1600" dirty="0"/>
              <a:t>Kent</a:t>
            </a:r>
          </a:p>
          <a:p>
            <a:r>
              <a:rPr lang="en-GB" sz="1600" dirty="0"/>
              <a:t>Gloucestershire</a:t>
            </a:r>
          </a:p>
          <a:p>
            <a:r>
              <a:rPr lang="en-GB" sz="1600" dirty="0"/>
              <a:t>Somerset</a:t>
            </a:r>
          </a:p>
          <a:p>
            <a:r>
              <a:rPr lang="en-GB" sz="1600" dirty="0"/>
              <a:t>Essex</a:t>
            </a:r>
            <a:endParaRPr lang="en-GB" dirty="0"/>
          </a:p>
        </p:txBody>
      </p:sp>
      <p:pic>
        <p:nvPicPr>
          <p:cNvPr id="11" name="Picture 10">
            <a:extLst>
              <a:ext uri="{FF2B5EF4-FFF2-40B4-BE49-F238E27FC236}">
                <a16:creationId xmlns:a16="http://schemas.microsoft.com/office/drawing/2014/main" id="{A3D41609-1FDA-FDC1-7660-A9FA30FA7136}"/>
              </a:ext>
            </a:extLst>
          </p:cNvPr>
          <p:cNvPicPr>
            <a:picLocks noChangeAspect="1"/>
          </p:cNvPicPr>
          <p:nvPr/>
        </p:nvPicPr>
        <p:blipFill>
          <a:blip r:embed="rId2"/>
          <a:stretch>
            <a:fillRect/>
          </a:stretch>
        </p:blipFill>
        <p:spPr>
          <a:xfrm>
            <a:off x="4007922" y="1414184"/>
            <a:ext cx="5721297" cy="4479279"/>
          </a:xfrm>
          <a:prstGeom prst="rect">
            <a:avLst/>
          </a:prstGeom>
        </p:spPr>
      </p:pic>
      <p:pic>
        <p:nvPicPr>
          <p:cNvPr id="12" name="Picture 11">
            <a:extLst>
              <a:ext uri="{FF2B5EF4-FFF2-40B4-BE49-F238E27FC236}">
                <a16:creationId xmlns:a16="http://schemas.microsoft.com/office/drawing/2014/main" id="{1A047EB6-2EEC-B298-A1C4-DBEC1481B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Tree>
    <p:extLst>
      <p:ext uri="{BB962C8B-B14F-4D97-AF65-F5344CB8AC3E}">
        <p14:creationId xmlns:p14="http://schemas.microsoft.com/office/powerpoint/2010/main" val="398047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A44A2-4FBA-AD68-8A17-20CE19036EA8}"/>
              </a:ext>
            </a:extLst>
          </p:cNvPr>
          <p:cNvSpPr>
            <a:spLocks noGrp="1"/>
          </p:cNvSpPr>
          <p:nvPr>
            <p:ph idx="1"/>
          </p:nvPr>
        </p:nvSpPr>
        <p:spPr>
          <a:xfrm>
            <a:off x="670796" y="1329316"/>
            <a:ext cx="8596668" cy="1051687"/>
          </a:xfrm>
        </p:spPr>
        <p:txBody>
          <a:bodyPr/>
          <a:lstStyle/>
          <a:p>
            <a:r>
              <a:rPr lang="en-US" sz="1600" dirty="0"/>
              <a:t>If you go to </a:t>
            </a:r>
            <a:r>
              <a:rPr lang="en-US" sz="1600" u="sng" dirty="0">
                <a:solidFill>
                  <a:srgbClr val="0070C0"/>
                </a:solidFill>
              </a:rPr>
              <a:t>www.astrarecycling.co.uk </a:t>
            </a:r>
            <a:r>
              <a:rPr lang="en-US" sz="1600" dirty="0"/>
              <a:t>you can download 2 forms to complete and then I can arrange delivery within 2 weeks</a:t>
            </a:r>
          </a:p>
          <a:p>
            <a:r>
              <a:rPr lang="en-US" sz="1600" dirty="0"/>
              <a:t>Or, if you prefer I can email the forms to you </a:t>
            </a:r>
            <a:r>
              <a:rPr lang="en-US" dirty="0"/>
              <a:t>😊 </a:t>
            </a:r>
          </a:p>
          <a:p>
            <a:endParaRPr lang="en-GB" dirty="0"/>
          </a:p>
        </p:txBody>
      </p:sp>
      <p:sp>
        <p:nvSpPr>
          <p:cNvPr id="4" name="Title 1">
            <a:extLst>
              <a:ext uri="{FF2B5EF4-FFF2-40B4-BE49-F238E27FC236}">
                <a16:creationId xmlns:a16="http://schemas.microsoft.com/office/drawing/2014/main" id="{23118D0E-CC64-C2B3-6510-1FDF5FF3A63B}"/>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74FA6C6F-569C-3D5F-3104-12A0CA860BA4}"/>
              </a:ext>
            </a:extLst>
          </p:cNvPr>
          <p:cNvSpPr txBox="1"/>
          <p:nvPr/>
        </p:nvSpPr>
        <p:spPr>
          <a:xfrm>
            <a:off x="794260" y="896951"/>
            <a:ext cx="8349740" cy="369332"/>
          </a:xfrm>
          <a:prstGeom prst="rect">
            <a:avLst/>
          </a:prstGeom>
          <a:noFill/>
        </p:spPr>
        <p:txBody>
          <a:bodyPr wrap="square" rtlCol="0">
            <a:spAutoFit/>
          </a:bodyPr>
          <a:lstStyle/>
          <a:p>
            <a:pPr algn="ctr"/>
            <a:r>
              <a:rPr lang="en-US" b="1" dirty="0"/>
              <a:t>How do you Get </a:t>
            </a:r>
            <a:r>
              <a:rPr lang="en-US" b="1" dirty="0" err="1"/>
              <a:t>Invloved</a:t>
            </a:r>
            <a:r>
              <a:rPr lang="en-US" b="1" dirty="0"/>
              <a:t>?</a:t>
            </a:r>
          </a:p>
        </p:txBody>
      </p:sp>
      <p:pic>
        <p:nvPicPr>
          <p:cNvPr id="6" name="Picture 5">
            <a:extLst>
              <a:ext uri="{FF2B5EF4-FFF2-40B4-BE49-F238E27FC236}">
                <a16:creationId xmlns:a16="http://schemas.microsoft.com/office/drawing/2014/main" id="{DAF1E056-9CA1-D164-3B36-72797F39F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8" name="Picture 7">
            <a:extLst>
              <a:ext uri="{FF2B5EF4-FFF2-40B4-BE49-F238E27FC236}">
                <a16:creationId xmlns:a16="http://schemas.microsoft.com/office/drawing/2014/main" id="{A468AD91-8F8C-FD6F-2249-2FC66232961C}"/>
              </a:ext>
            </a:extLst>
          </p:cNvPr>
          <p:cNvPicPr>
            <a:picLocks noChangeAspect="1"/>
          </p:cNvPicPr>
          <p:nvPr/>
        </p:nvPicPr>
        <p:blipFill>
          <a:blip r:embed="rId3"/>
          <a:stretch>
            <a:fillRect/>
          </a:stretch>
        </p:blipFill>
        <p:spPr>
          <a:xfrm>
            <a:off x="1330036" y="2640010"/>
            <a:ext cx="6661183" cy="3673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95909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209</TotalTime>
  <Words>881</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open sans</vt:lpstr>
      <vt:lpstr>Symbol</vt:lpstr>
      <vt:lpstr>Trebuchet MS</vt:lpstr>
      <vt:lpstr>Wingdings</vt:lpstr>
      <vt:lpstr>Wingdings 3</vt:lpstr>
      <vt:lpstr>Facet</vt:lpstr>
      <vt:lpstr>Astra Recycling Ltd </vt:lpstr>
      <vt:lpstr>Astra Recycling Ltd </vt:lpstr>
      <vt:lpstr>Astra Recycling Ltd</vt:lpstr>
      <vt:lpstr>Astra Recycling Ltd</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Astra Recycling Ltd</dc:title>
  <dc:creator>Kris Jeal</dc:creator>
  <cp:lastModifiedBy>Steven Jones</cp:lastModifiedBy>
  <cp:revision>5</cp:revision>
  <dcterms:created xsi:type="dcterms:W3CDTF">2023-06-05T19:56:25Z</dcterms:created>
  <dcterms:modified xsi:type="dcterms:W3CDTF">2024-07-31T14:11:26Z</dcterms:modified>
</cp:coreProperties>
</file>